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Comfortaa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2.xml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57" Type="http://schemas.openxmlformats.org/officeDocument/2006/relationships/font" Target="fonts/Comfortaa-bold.fntdata"/><Relationship Id="rId12" Type="http://schemas.openxmlformats.org/officeDocument/2006/relationships/slide" Target="slides/slide7.xml"/><Relationship Id="rId56" Type="http://schemas.openxmlformats.org/officeDocument/2006/relationships/font" Target="fonts/Comforta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8c18ac41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8c18ac41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959baa6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959baa6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3ad50d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3ad50d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3ad50de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3ad50de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3ad50de6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3ad50de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3ad50de6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3ad50de6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ec61303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ec61303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8c18ac41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8c18ac41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8c18ac410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8c18ac41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8c18ac410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8c18ac410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8c18ac41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8c18ac4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8c18ac41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8c18ac41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8c18ac41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8c18ac41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8c18ac41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8c18ac41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8c18ac41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8c18ac41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8c18ac41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8c18ac41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8c18ac41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8c18ac41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8c18ac41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8c18ac41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c18ac410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8c18ac410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8c18ac410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8c18ac410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ec613030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ec613030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8c18ac41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8c18ac41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ec613030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ec613030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ec613030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ec613030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ec613030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ec613030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ec613030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ec613030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ec613030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ec613030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ec613030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ec613030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8c18ac410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8c18ac41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8b68a7d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8b68a7d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8b68a7d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8b68a7d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8b68a7d7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8b68a7d7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8c18ac41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8c18ac41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8b68a7d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8b68a7d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8b68a7d7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8b68a7d7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ec61303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ec61303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8c18ac41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8c18ac41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8c18ac41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8c18ac41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8c18ac41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8c18ac41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8c18ac410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8c18ac41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8c18ac41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8c18ac41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463800" y="3378850"/>
            <a:ext cx="22164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Santiago Jiménez Ríos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Adolfo Palacios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Juan Camilo Gonzalez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Gwendy Romo Valdés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Lina Apolinar Muñetón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Nelson Maigual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463" y="940450"/>
            <a:ext cx="555307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/>
        </p:nvSpPr>
        <p:spPr>
          <a:xfrm>
            <a:off x="1135250" y="246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Boceto de los entornos de los niveles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50" y="552875"/>
            <a:ext cx="7534888" cy="42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1124725" y="675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Boceto de los entornos de los niveles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75" y="563100"/>
            <a:ext cx="7806950" cy="45591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/>
          <p:nvPr/>
        </p:nvSpPr>
        <p:spPr>
          <a:xfrm>
            <a:off x="786850" y="520800"/>
            <a:ext cx="4680600" cy="3103200"/>
          </a:xfrm>
          <a:prstGeom prst="bracketPair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 rot="-5400000">
            <a:off x="-890150" y="1323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Nivel a desarrollar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1135250" y="246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Boceto de los los portales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75" y="658050"/>
            <a:ext cx="5651164" cy="423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1135250" y="246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Boceto de los los portales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575" y="752725"/>
            <a:ext cx="5651164" cy="423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1135250" y="246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Boceto de las puertas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425" y="679100"/>
            <a:ext cx="5651164" cy="423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/>
        </p:nvSpPr>
        <p:spPr>
          <a:xfrm>
            <a:off x="1135250" y="246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Boceto de las llaves y cofres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00" y="742225"/>
            <a:ext cx="5651168" cy="42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idx="1" type="subTitle"/>
          </p:nvPr>
        </p:nvSpPr>
        <p:spPr>
          <a:xfrm>
            <a:off x="3191250" y="189495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300">
                <a:latin typeface="Arial"/>
                <a:ea typeface="Arial"/>
                <a:cs typeface="Arial"/>
                <a:sym typeface="Arial"/>
              </a:rPr>
              <a:t>Definición de reglas y mecánicas</a:t>
            </a:r>
            <a:endParaRPr b="1" sz="8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/>
        </p:nvSpPr>
        <p:spPr>
          <a:xfrm>
            <a:off x="1100100" y="2751275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7" name="Google Shape;237;p29"/>
          <p:cNvSpPr txBox="1"/>
          <p:nvPr>
            <p:ph idx="4294967295" type="subTitle"/>
          </p:nvPr>
        </p:nvSpPr>
        <p:spPr>
          <a:xfrm>
            <a:off x="1364300" y="1454950"/>
            <a:ext cx="49242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Win Condition</a:t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1082450" y="2729675"/>
            <a:ext cx="485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Derrotar a la torreta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 caerse al vacío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Esquivar las balas de la torreta y llegar hasta el final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Derrotar al jefe final (marioneta)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/>
        </p:nvSpPr>
        <p:spPr>
          <a:xfrm>
            <a:off x="1331500" y="2599663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" name="Google Shape;244;p30"/>
          <p:cNvSpPr txBox="1"/>
          <p:nvPr>
            <p:ph idx="4294967295" type="subTitle"/>
          </p:nvPr>
        </p:nvSpPr>
        <p:spPr>
          <a:xfrm>
            <a:off x="1454675" y="1303364"/>
            <a:ext cx="55737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Lose</a:t>
            </a:r>
            <a:r>
              <a:rPr b="1" lang="es" sz="5500">
                <a:latin typeface="Arial"/>
                <a:ea typeface="Arial"/>
                <a:cs typeface="Arial"/>
                <a:sym typeface="Arial"/>
              </a:rPr>
              <a:t> Condition</a:t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1272250" y="2599663"/>
            <a:ext cx="485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Caerse de una piedra flotante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Disminución de la vida, debido a las balas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Ser aplastado por más de un cabezazo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Ser quemado por el láser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Cuando la barra de vida llegue a cero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1" name="Google Shape;251;p31"/>
          <p:cNvSpPr txBox="1"/>
          <p:nvPr>
            <p:ph idx="4294967295" type="subTitle"/>
          </p:nvPr>
        </p:nvSpPr>
        <p:spPr>
          <a:xfrm>
            <a:off x="1015950" y="1029250"/>
            <a:ext cx="2616300" cy="1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Reglas</a:t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813025" y="2327975"/>
            <a:ext cx="43296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Para acceder a la sala de la marioneta, el jugador deberá atravesar niveles de puzzles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cabezazo quita el 30% de la barra de vida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 pierde la partida deberá iniciar todos los niveles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 cae de una plataforma, revivirá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 recoge los botiquines podrá aumentar su vida en un 50% y 10% respectivamente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2991400" y="299925"/>
            <a:ext cx="58410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Arial"/>
                <a:ea typeface="Arial"/>
                <a:cs typeface="Arial"/>
                <a:sym typeface="Arial"/>
              </a:rPr>
              <a:t>Que es (Concepto)</a:t>
            </a:r>
            <a:endParaRPr sz="6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457200" y="1358525"/>
            <a:ext cx="83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3841450" y="2756250"/>
            <a:ext cx="47409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Single player  de plataforma para pc en 2.5 D, que se lleva a cabo en un mundo onírico, donde nuestro protagonista (juguete) deberá vencer los miedos de su dueño (niño en coma) a través de distintos niveles cada vez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más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exigentes para desenvolver el misterio de ese lugar y luchar con el objeto de su miedo: la marioneta.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Superará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sus miedos a partir de lidiar contra amenazadas inesperadas, sobrevivir mientras resuelve puzzles distribuidos en cada nivel, para conservar su vida y avanzar.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411500" y="3113225"/>
            <a:ext cx="29913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Arial"/>
                <a:ea typeface="Arial"/>
                <a:cs typeface="Arial"/>
                <a:sym typeface="Arial"/>
              </a:rPr>
              <a:t>Género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1353300" y="3632400"/>
            <a:ext cx="4740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Metroidvania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32"/>
          <p:cNvSpPr txBox="1"/>
          <p:nvPr>
            <p:ph idx="4294967295" type="subTitle"/>
          </p:nvPr>
        </p:nvSpPr>
        <p:spPr>
          <a:xfrm>
            <a:off x="722700" y="290075"/>
            <a:ext cx="7698600" cy="18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700">
                <a:latin typeface="Arial"/>
                <a:ea typeface="Arial"/>
                <a:cs typeface="Arial"/>
                <a:sym typeface="Arial"/>
              </a:rPr>
              <a:t>Mecánicas </a:t>
            </a:r>
            <a:endParaRPr b="1" sz="4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4700">
                <a:latin typeface="Arial"/>
                <a:ea typeface="Arial"/>
                <a:cs typeface="Arial"/>
                <a:sym typeface="Arial"/>
              </a:rPr>
              <a:t>del personaje jugable:</a:t>
            </a:r>
            <a:endParaRPr b="1" sz="4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856750" y="2791950"/>
            <a:ext cx="524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b="1"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Navegación</a:t>
            </a:r>
            <a:r>
              <a:rPr b="1"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Correr, saltar, atacar.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Disparar a la torreta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b="1"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Ataque: </a:t>
            </a: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Ataque De rango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Recoger objetos (la llave)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★"/>
            </a:pPr>
            <a:r>
              <a:rPr lang="es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Absorber vida de los botiquines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5" name="Google Shape;265;p33"/>
          <p:cNvSpPr txBox="1"/>
          <p:nvPr>
            <p:ph idx="4294967295" type="subTitle"/>
          </p:nvPr>
        </p:nvSpPr>
        <p:spPr>
          <a:xfrm>
            <a:off x="959300" y="680050"/>
            <a:ext cx="54591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latin typeface="Arial"/>
                <a:ea typeface="Arial"/>
                <a:cs typeface="Arial"/>
                <a:sym typeface="Arial"/>
              </a:rPr>
              <a:t>Mecánicas 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5000">
                <a:latin typeface="Arial"/>
                <a:ea typeface="Arial"/>
                <a:cs typeface="Arial"/>
                <a:sym typeface="Arial"/>
              </a:rPr>
              <a:t>de la marioneta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823550" y="3538725"/>
            <a:ext cx="4104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Ataque en rayos láser y después en cabezazos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Cabezazos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hacia el suelo para destruirlo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2" name="Google Shape;272;p34"/>
          <p:cNvSpPr txBox="1"/>
          <p:nvPr>
            <p:ph idx="4294967295" type="subTitle"/>
          </p:nvPr>
        </p:nvSpPr>
        <p:spPr>
          <a:xfrm>
            <a:off x="1015950" y="630250"/>
            <a:ext cx="54591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latin typeface="Arial"/>
                <a:ea typeface="Arial"/>
                <a:cs typeface="Arial"/>
                <a:sym typeface="Arial"/>
              </a:rPr>
              <a:t>Mecánicas 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5000">
                <a:latin typeface="Arial"/>
                <a:ea typeface="Arial"/>
                <a:cs typeface="Arial"/>
                <a:sym typeface="Arial"/>
              </a:rPr>
              <a:t>del escenario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813025" y="3075900"/>
            <a:ext cx="64332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Las piedras flotan, se caen, vuelven a posicionarse donde estaban y otras suben y bajan o se desplazan horizontalmente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cofre se encuentra la llave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La puerta se abre con la llave recogida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suelo se puede destruir por los golpes de la marioneta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★"/>
            </a:pPr>
            <a:r>
              <a:rPr lang="es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Cuando el personaje muere, sale un texto para reiniciar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" name="Google Shape;279;p35"/>
          <p:cNvSpPr txBox="1"/>
          <p:nvPr>
            <p:ph idx="1" type="subTitle"/>
          </p:nvPr>
        </p:nvSpPr>
        <p:spPr>
          <a:xfrm>
            <a:off x="4368450" y="634650"/>
            <a:ext cx="3996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Controles e Inputs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823550" y="3538725"/>
            <a:ext cx="41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4314150" y="2897100"/>
            <a:ext cx="41046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Para recoger la llave presionar E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Para abrir la puerta presionar E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Para navegar presionar A-D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Para salto y doble salto, presionar Espaciadora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Para reiniciar después de haber muerto presionar Q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Google Shape;287;p36"/>
          <p:cNvSpPr txBox="1"/>
          <p:nvPr>
            <p:ph idx="1" type="subTitle"/>
          </p:nvPr>
        </p:nvSpPr>
        <p:spPr>
          <a:xfrm>
            <a:off x="4315850" y="918650"/>
            <a:ext cx="3996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Sonido y música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823550" y="3538725"/>
            <a:ext cx="41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4572000" y="3244175"/>
            <a:ext cx="41046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 utilizaron sonidos para: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-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Las balas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-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Ambientación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-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La puerta de lava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-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portales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-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Recoger la llave del cofre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37"/>
          <p:cNvSpPr txBox="1"/>
          <p:nvPr>
            <p:ph idx="1" type="subTitle"/>
          </p:nvPr>
        </p:nvSpPr>
        <p:spPr>
          <a:xfrm>
            <a:off x="3712475" y="1633900"/>
            <a:ext cx="4599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Interfaz de usuario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823550" y="3538725"/>
            <a:ext cx="41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2" name="Google Shape;302;p38"/>
          <p:cNvSpPr txBox="1"/>
          <p:nvPr>
            <p:ph idx="4294967295" type="subTitle"/>
          </p:nvPr>
        </p:nvSpPr>
        <p:spPr>
          <a:xfrm>
            <a:off x="1785150" y="4550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Menú principal</a:t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13" y="1078850"/>
            <a:ext cx="6497573" cy="36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9" name="Google Shape;309;p39"/>
          <p:cNvSpPr txBox="1"/>
          <p:nvPr>
            <p:ph idx="4294967295" type="subTitle"/>
          </p:nvPr>
        </p:nvSpPr>
        <p:spPr>
          <a:xfrm>
            <a:off x="1280150" y="413625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Hud</a:t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 b="59243" l="0" r="0" t="21297"/>
          <a:stretch/>
        </p:blipFill>
        <p:spPr>
          <a:xfrm>
            <a:off x="1993125" y="1709950"/>
            <a:ext cx="4548375" cy="11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 txBox="1"/>
          <p:nvPr/>
        </p:nvSpPr>
        <p:spPr>
          <a:xfrm>
            <a:off x="2965650" y="2371650"/>
            <a:ext cx="8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2519700" y="3202125"/>
            <a:ext cx="4104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Disminuye cuando el personaje recibe balas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Aumenta cuando se recogen botiquines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idx="4294967295" type="subTitle"/>
          </p:nvPr>
        </p:nvSpPr>
        <p:spPr>
          <a:xfrm>
            <a:off x="1785150" y="26460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Look final: Nivel desarrollado</a:t>
            </a:r>
            <a:endParaRPr b="1" sz="6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13" y="770700"/>
            <a:ext cx="8748985" cy="406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idx="4294967295" type="subTitle"/>
          </p:nvPr>
        </p:nvSpPr>
        <p:spPr>
          <a:xfrm>
            <a:off x="1785150" y="26460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Look final: Nivel desarrollado</a:t>
            </a:r>
            <a:endParaRPr b="1" sz="6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25" y="844325"/>
            <a:ext cx="8815330" cy="406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idx="1" type="subTitle"/>
          </p:nvPr>
        </p:nvSpPr>
        <p:spPr>
          <a:xfrm>
            <a:off x="2976300" y="812000"/>
            <a:ext cx="58410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Arial"/>
                <a:ea typeface="Arial"/>
                <a:cs typeface="Arial"/>
                <a:sym typeface="Arial"/>
              </a:rPr>
              <a:t>Historia</a:t>
            </a:r>
            <a:endParaRPr sz="6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457200" y="1358525"/>
            <a:ext cx="83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3841450" y="2340875"/>
            <a:ext cx="47409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un hospital yace un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niño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llamado Jaibiama, cuyos miedos le inmovilizaron al punto de dejarlo en coma, preso de su propia mente. Por consiguiente, su mundo interno es un caos y como figura protectora el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niño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ha internalizado la identidad de su juguete favorito, Lem, una criatura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fantástica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que tiene el poder de producir fuego y a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través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de la cual, el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niño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podrá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superar sus miedos en su espacio mental, sorteando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obstáculos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acertijos y 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desentrañando</a:t>
            </a: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las profundidades de su psique hasta finalmente, lograr encarar a su mayor miedo, la marioneta Rag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idx="4294967295" type="subTitle"/>
          </p:nvPr>
        </p:nvSpPr>
        <p:spPr>
          <a:xfrm>
            <a:off x="1785150" y="26460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Look final: Nivel desarrollado</a:t>
            </a:r>
            <a:endParaRPr b="1" sz="6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63" y="823300"/>
            <a:ext cx="8790070" cy="40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idx="4294967295" type="subTitle"/>
          </p:nvPr>
        </p:nvSpPr>
        <p:spPr>
          <a:xfrm>
            <a:off x="1785150" y="26460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Look final: Nivel desarrollado</a:t>
            </a:r>
            <a:endParaRPr b="1" sz="6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5" y="817925"/>
            <a:ext cx="8783362" cy="406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idx="4294967295" type="subTitle"/>
          </p:nvPr>
        </p:nvSpPr>
        <p:spPr>
          <a:xfrm>
            <a:off x="1785150" y="26460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Look final: Nivel desarrollado</a:t>
            </a:r>
            <a:endParaRPr b="1" sz="6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3" y="849475"/>
            <a:ext cx="8636675" cy="406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idx="4294967295" type="subTitle"/>
          </p:nvPr>
        </p:nvSpPr>
        <p:spPr>
          <a:xfrm>
            <a:off x="1785150" y="26460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Look final: Nivel desarrollado</a:t>
            </a:r>
            <a:endParaRPr b="1" sz="6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5" y="770700"/>
            <a:ext cx="8784636" cy="406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idx="4294967295" type="subTitle"/>
          </p:nvPr>
        </p:nvSpPr>
        <p:spPr>
          <a:xfrm>
            <a:off x="1785150" y="26460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Look final: Nivel desarrollado</a:t>
            </a:r>
            <a:endParaRPr b="1" sz="6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5" y="870525"/>
            <a:ext cx="8723953" cy="40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idx="4294967295" type="subTitle"/>
          </p:nvPr>
        </p:nvSpPr>
        <p:spPr>
          <a:xfrm>
            <a:off x="1785150" y="26460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Look final: Nivel desarrollado</a:t>
            </a:r>
            <a:endParaRPr b="1" sz="6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00" y="923100"/>
            <a:ext cx="8746597" cy="40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6" name="Google Shape;366;p48"/>
          <p:cNvSpPr txBox="1"/>
          <p:nvPr>
            <p:ph idx="1" type="subTitle"/>
          </p:nvPr>
        </p:nvSpPr>
        <p:spPr>
          <a:xfrm>
            <a:off x="3778825" y="1633950"/>
            <a:ext cx="43347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Referencias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8"/>
          <p:cNvSpPr txBox="1"/>
          <p:nvPr/>
        </p:nvSpPr>
        <p:spPr>
          <a:xfrm>
            <a:off x="823550" y="3538725"/>
            <a:ext cx="41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mfortaa"/>
              <a:buChar char="★"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3" name="Google Shape;373;p49"/>
          <p:cNvSpPr txBox="1"/>
          <p:nvPr>
            <p:ph idx="4294967295" type="subTitle"/>
          </p:nvPr>
        </p:nvSpPr>
        <p:spPr>
          <a:xfrm>
            <a:off x="-455375" y="960575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Donkey Kong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25" y="1709950"/>
            <a:ext cx="3719829" cy="2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379" y="1709950"/>
            <a:ext cx="3174830" cy="27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 txBox="1"/>
          <p:nvPr>
            <p:ph idx="4294967295" type="subTitle"/>
          </p:nvPr>
        </p:nvSpPr>
        <p:spPr>
          <a:xfrm>
            <a:off x="3935950" y="960575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Ice Climber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2" name="Google Shape;382;p50"/>
          <p:cNvSpPr txBox="1"/>
          <p:nvPr>
            <p:ph idx="4294967295" type="subTitle"/>
          </p:nvPr>
        </p:nvSpPr>
        <p:spPr>
          <a:xfrm>
            <a:off x="690075" y="1372725"/>
            <a:ext cx="3715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700">
                <a:latin typeface="Arial"/>
                <a:ea typeface="Arial"/>
                <a:cs typeface="Arial"/>
                <a:sym typeface="Arial"/>
              </a:rPr>
              <a:t>Mages of Mystralia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50" y="2063950"/>
            <a:ext cx="4081700" cy="229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92" y="2063950"/>
            <a:ext cx="4081709" cy="229596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 txBox="1"/>
          <p:nvPr>
            <p:ph idx="4294967295" type="subTitle"/>
          </p:nvPr>
        </p:nvSpPr>
        <p:spPr>
          <a:xfrm>
            <a:off x="4896125" y="1372725"/>
            <a:ext cx="3715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300">
                <a:latin typeface="Arial"/>
                <a:ea typeface="Arial"/>
                <a:cs typeface="Arial"/>
                <a:sym typeface="Arial"/>
              </a:rPr>
              <a:t>Ori and the blind forest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1" name="Google Shape;391;p51"/>
          <p:cNvSpPr txBox="1"/>
          <p:nvPr>
            <p:ph idx="4294967295" type="subTitle"/>
          </p:nvPr>
        </p:nvSpPr>
        <p:spPr>
          <a:xfrm>
            <a:off x="-455375" y="960575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Cuphead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5" y="1848200"/>
            <a:ext cx="4267200" cy="2402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075" y="1848200"/>
            <a:ext cx="4430126" cy="249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" type="subTitle"/>
          </p:nvPr>
        </p:nvSpPr>
        <p:spPr>
          <a:xfrm>
            <a:off x="2976300" y="382225"/>
            <a:ext cx="58410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Arial"/>
                <a:ea typeface="Arial"/>
                <a:cs typeface="Arial"/>
                <a:sym typeface="Arial"/>
              </a:rPr>
              <a:t>Conceptos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Arial"/>
                <a:ea typeface="Arial"/>
                <a:cs typeface="Arial"/>
                <a:sym typeface="Arial"/>
              </a:rPr>
              <a:t>(Bocetos)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457200" y="1358525"/>
            <a:ext cx="83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3868900" y="3081550"/>
            <a:ext cx="47409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concepto es = Peligros en el espacio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Ambientación con un estilo futurista, en un escenario espacial, con una cámara en plano general 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9" name="Google Shape;399;p52"/>
          <p:cNvSpPr txBox="1"/>
          <p:nvPr>
            <p:ph idx="4294967295" type="subTitle"/>
          </p:nvPr>
        </p:nvSpPr>
        <p:spPr>
          <a:xfrm>
            <a:off x="-434325" y="77050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Cuphead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52"/>
          <p:cNvPicPr preferRelativeResize="0"/>
          <p:nvPr/>
        </p:nvPicPr>
        <p:blipFill rotWithShape="1">
          <a:blip r:embed="rId3">
            <a:alphaModFix/>
          </a:blip>
          <a:srcRect b="8660" l="0" r="0" t="5251"/>
          <a:stretch/>
        </p:blipFill>
        <p:spPr>
          <a:xfrm>
            <a:off x="0" y="583150"/>
            <a:ext cx="9144001" cy="44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230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 txBox="1"/>
          <p:nvPr/>
        </p:nvSpPr>
        <p:spPr>
          <a:xfrm>
            <a:off x="1015950" y="1709950"/>
            <a:ext cx="4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7" name="Google Shape;407;p53"/>
          <p:cNvSpPr txBox="1"/>
          <p:nvPr>
            <p:ph idx="4294967295" type="subTitle"/>
          </p:nvPr>
        </p:nvSpPr>
        <p:spPr>
          <a:xfrm>
            <a:off x="284000" y="126225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Kaiku the robot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1575" y="0"/>
            <a:ext cx="111071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4"/>
          <p:cNvSpPr txBox="1"/>
          <p:nvPr>
            <p:ph idx="4294967295" type="subTitle"/>
          </p:nvPr>
        </p:nvSpPr>
        <p:spPr>
          <a:xfrm>
            <a:off x="1862150" y="919725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4600">
                <a:latin typeface="Arial"/>
                <a:ea typeface="Arial"/>
                <a:cs typeface="Arial"/>
                <a:sym typeface="Arial"/>
              </a:rPr>
              <a:t>GRACIAS!</a:t>
            </a:r>
            <a:endParaRPr b="1" sz="4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325" y="1199975"/>
            <a:ext cx="57340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/>
        </p:nvSpPr>
        <p:spPr>
          <a:xfrm>
            <a:off x="1079450" y="393225"/>
            <a:ext cx="4740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Boceto de aspecto visual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38" y="1076025"/>
            <a:ext cx="65627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/>
        </p:nvSpPr>
        <p:spPr>
          <a:xfrm>
            <a:off x="1062075" y="2452500"/>
            <a:ext cx="3330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mfortaa"/>
              <a:buChar char="★"/>
            </a:pP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Jaibiama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Nino </a:t>
            </a: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dueño</a:t>
            </a: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de Lem, el juguete. No es jugable en </a:t>
            </a: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ningún</a:t>
            </a: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nivel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mfortaa"/>
              <a:buChar char="★"/>
            </a:pP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Lem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Juguete y personaje jugable del juego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mfortaa"/>
              <a:buChar char="★"/>
            </a:pP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Rag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Marioneta y jefe final del juego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459075" y="152075"/>
            <a:ext cx="45363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6000">
                <a:latin typeface="Arial"/>
                <a:ea typeface="Arial"/>
                <a:cs typeface="Arial"/>
                <a:sym typeface="Arial"/>
              </a:rPr>
              <a:t>Personajes historia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1124725" y="2350025"/>
            <a:ext cx="30000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Elemento presente en los primeros niveles, cuyo objetivo es impactar al protagonista para impedirle avanzar y resolver el nivel.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protagonista puede </a:t>
            </a: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derrotarle</a:t>
            </a: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lanzándole balas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20"/>
          <p:cNvSpPr txBox="1"/>
          <p:nvPr>
            <p:ph idx="4294967295" type="subTitle"/>
          </p:nvPr>
        </p:nvSpPr>
        <p:spPr>
          <a:xfrm>
            <a:off x="59375" y="793700"/>
            <a:ext cx="58410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6000">
                <a:latin typeface="Arial"/>
                <a:ea typeface="Arial"/>
                <a:cs typeface="Arial"/>
                <a:sym typeface="Arial"/>
              </a:rPr>
              <a:t>Torreta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" type="subTitle"/>
          </p:nvPr>
        </p:nvSpPr>
        <p:spPr>
          <a:xfrm>
            <a:off x="3200400" y="1693775"/>
            <a:ext cx="557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Ambientación</a:t>
            </a:r>
            <a:endParaRPr b="1" sz="5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500">
                <a:latin typeface="Arial"/>
                <a:ea typeface="Arial"/>
                <a:cs typeface="Arial"/>
                <a:sym typeface="Arial"/>
              </a:rPr>
              <a:t>Level Design</a:t>
            </a:r>
            <a:endParaRPr b="1" sz="5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